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83" r:id="rId1"/>
  </p:sldMasterIdLst>
  <p:notesMasterIdLst>
    <p:notesMasterId r:id="rId27"/>
  </p:notesMasterIdLst>
  <p:sldIdLst>
    <p:sldId id="256" r:id="rId2"/>
    <p:sldId id="273" r:id="rId3"/>
    <p:sldId id="288" r:id="rId4"/>
    <p:sldId id="287" r:id="rId5"/>
    <p:sldId id="289" r:id="rId6"/>
    <p:sldId id="291" r:id="rId7"/>
    <p:sldId id="290" r:id="rId8"/>
    <p:sldId id="292" r:id="rId9"/>
    <p:sldId id="293" r:id="rId10"/>
    <p:sldId id="294" r:id="rId11"/>
    <p:sldId id="295" r:id="rId12"/>
    <p:sldId id="296" r:id="rId13"/>
    <p:sldId id="297" r:id="rId14"/>
    <p:sldId id="298" r:id="rId15"/>
    <p:sldId id="299" r:id="rId16"/>
    <p:sldId id="300" r:id="rId17"/>
    <p:sldId id="301" r:id="rId18"/>
    <p:sldId id="302" r:id="rId19"/>
    <p:sldId id="303" r:id="rId20"/>
    <p:sldId id="304" r:id="rId21"/>
    <p:sldId id="305" r:id="rId22"/>
    <p:sldId id="306" r:id="rId23"/>
    <p:sldId id="313" r:id="rId24"/>
    <p:sldId id="307" r:id="rId25"/>
    <p:sldId id="308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476" autoAdjust="0"/>
    <p:restoredTop sz="94660"/>
  </p:normalViewPr>
  <p:slideViewPr>
    <p:cSldViewPr snapToGrid="0">
      <p:cViewPr>
        <p:scale>
          <a:sx n="75" d="100"/>
          <a:sy n="75" d="100"/>
        </p:scale>
        <p:origin x="486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D94D05-F877-4447-A135-C5020AC71E43}" type="datetimeFigureOut">
              <a:rPr lang="pt-BR" smtClean="0"/>
              <a:t>19/02/2019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CECFF4-B3E8-4CA0-98D1-544FB063FE3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501396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CECFF4-B3E8-4CA0-98D1-544FB063FE30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394697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CECFF4-B3E8-4CA0-98D1-544FB063FE30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858981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CECFF4-B3E8-4CA0-98D1-544FB063FE30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663908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CECFF4-B3E8-4CA0-98D1-544FB063FE30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351126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CECFF4-B3E8-4CA0-98D1-544FB063FE30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35321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CECFF4-B3E8-4CA0-98D1-544FB063FE30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586826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CECFF4-B3E8-4CA0-98D1-544FB063FE30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043929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CECFF4-B3E8-4CA0-98D1-544FB063FE30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288072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CECFF4-B3E8-4CA0-98D1-544FB063FE30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064494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CECFF4-B3E8-4CA0-98D1-544FB063FE30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2331724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CECFF4-B3E8-4CA0-98D1-544FB063FE30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083798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CECFF4-B3E8-4CA0-98D1-544FB063FE30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379266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CECFF4-B3E8-4CA0-98D1-544FB063FE30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9828979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CECFF4-B3E8-4CA0-98D1-544FB063FE30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2624106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CECFF4-B3E8-4CA0-98D1-544FB063FE30}" type="slidenum">
              <a:rPr lang="pt-BR" smtClean="0"/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2576252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CECFF4-B3E8-4CA0-98D1-544FB063FE30}" type="slidenum">
              <a:rPr lang="pt-BR" smtClean="0"/>
              <a:t>24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3658354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CECFF4-B3E8-4CA0-98D1-544FB063FE30}" type="slidenum">
              <a:rPr lang="pt-BR" smtClean="0"/>
              <a:t>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092770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CECFF4-B3E8-4CA0-98D1-544FB063FE30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235340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CECFF4-B3E8-4CA0-98D1-544FB063FE30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903505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CECFF4-B3E8-4CA0-98D1-544FB063FE30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488186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CECFF4-B3E8-4CA0-98D1-544FB063FE30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776771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CECFF4-B3E8-4CA0-98D1-544FB063FE30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065828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CECFF4-B3E8-4CA0-98D1-544FB063FE30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385156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CECFF4-B3E8-4CA0-98D1-544FB063FE30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270979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23/02/2018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Programação para Dispositivos Móveis - André L. Braga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E8BE4-D61F-4D52-A9A4-24AB47FC0B8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361061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23/02/2018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Programação para Dispositivos Móveis - André L. Braga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E8BE4-D61F-4D52-A9A4-24AB47FC0B8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763626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23/02/2018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Programação para Dispositivos Móveis - André L. Braga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E8BE4-D61F-4D52-A9A4-24AB47FC0B8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21695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23/02/2018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Programação para Dispositivos Móveis - André L. Braga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E8BE4-D61F-4D52-A9A4-24AB47FC0B8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787009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23/02/2018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Programação para Dispositivos Móveis - André L. Braga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E8BE4-D61F-4D52-A9A4-24AB47FC0B8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237385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23/02/2018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Programação para Dispositivos Móveis - André L. Braga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E8BE4-D61F-4D52-A9A4-24AB47FC0B8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318353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23/02/2018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Programação para Dispositivos Móveis - André L. Braga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E8BE4-D61F-4D52-A9A4-24AB47FC0B80}" type="slidenum">
              <a:rPr lang="pt-BR" smtClean="0"/>
              <a:t>‹nº›</a:t>
            </a:fld>
            <a:endParaRPr lang="pt-BR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39549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23/02/2018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Programação para Dispositivos Móveis - André L. Braga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E8BE4-D61F-4D52-A9A4-24AB47FC0B80}" type="slidenum">
              <a:rPr lang="pt-BR" smtClean="0"/>
              <a:t>‹nº›</a:t>
            </a:fld>
            <a:endParaRPr lang="pt-BR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4911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23/02/2018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Programação para Dispositivos Móveis - André L. Braga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E8BE4-D61F-4D52-A9A4-24AB47FC0B8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244585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23/02/2018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Programação para Dispositivos Móveis - André L. Braga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E8BE4-D61F-4D52-A9A4-24AB47FC0B8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713675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23/02/2018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Programação para Dispositivos Móveis - André L. Braga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E8BE4-D61F-4D52-A9A4-24AB47FC0B8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406001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pt-BR"/>
              <a:t>23/02/2018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pt-BR"/>
              <a:t>Programação para Dispositivos Móveis - André L. Braga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3E8BE4-D61F-4D52-A9A4-24AB47FC0B8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684888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  <p:sldLayoutId id="2147483790" r:id="rId7"/>
    <p:sldLayoutId id="2147483791" r:id="rId8"/>
    <p:sldLayoutId id="2147483792" r:id="rId9"/>
    <p:sldLayoutId id="2147483793" r:id="rId10"/>
    <p:sldLayoutId id="2147483794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Programação</a:t>
            </a:r>
            <a:r>
              <a:rPr lang="en-US" dirty="0"/>
              <a:t> para </a:t>
            </a:r>
            <a:r>
              <a:rPr lang="en-US" dirty="0" err="1"/>
              <a:t>Dispositivos</a:t>
            </a:r>
            <a:r>
              <a:rPr lang="en-US" dirty="0"/>
              <a:t> </a:t>
            </a:r>
            <a:r>
              <a:rPr lang="en-US" dirty="0" err="1"/>
              <a:t>Móveis</a:t>
            </a:r>
            <a:br>
              <a:rPr lang="en-US" dirty="0"/>
            </a:br>
            <a:r>
              <a:rPr lang="en-US" sz="3100" dirty="0"/>
              <a:t>Aula 2</a:t>
            </a:r>
            <a:endParaRPr lang="pt-BR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72873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Prof. André Luiz Braga</a:t>
            </a:r>
          </a:p>
          <a:p>
            <a:r>
              <a:rPr lang="en-US" dirty="0" err="1"/>
              <a:t>M.Sc</a:t>
            </a:r>
            <a:r>
              <a:rPr lang="en-US" dirty="0"/>
              <a:t> - COPPE/UFRJ</a:t>
            </a:r>
          </a:p>
          <a:p>
            <a:r>
              <a:rPr lang="en-US" dirty="0" err="1"/>
              <a:t>D.Sc</a:t>
            </a:r>
            <a:r>
              <a:rPr lang="en-US" dirty="0"/>
              <a:t> – IBM Silicon Valley Lab / COPPE / UFRJ</a:t>
            </a:r>
          </a:p>
          <a:p>
            <a:r>
              <a:rPr lang="en-US" dirty="0"/>
              <a:t>IBM Certified Sr. IT Architect / Open Group</a:t>
            </a:r>
          </a:p>
          <a:p>
            <a:endParaRPr lang="en-US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891346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84111" y="99611"/>
            <a:ext cx="10820400" cy="1293028"/>
          </a:xfrm>
        </p:spPr>
        <p:txBody>
          <a:bodyPr>
            <a:normAutofit fontScale="90000"/>
          </a:bodyPr>
          <a:lstStyle/>
          <a:p>
            <a:r>
              <a:rPr lang="en-US" b="1" dirty="0" err="1"/>
              <a:t>Programação</a:t>
            </a:r>
            <a:r>
              <a:rPr lang="en-US" b="1" dirty="0"/>
              <a:t> de </a:t>
            </a:r>
            <a:r>
              <a:rPr lang="en-US" b="1" dirty="0" err="1"/>
              <a:t>Aplicações</a:t>
            </a:r>
            <a:r>
              <a:rPr lang="en-US" b="1" dirty="0"/>
              <a:t> </a:t>
            </a:r>
            <a:r>
              <a:rPr lang="en-US" b="1" dirty="0" err="1"/>
              <a:t>Móveis</a:t>
            </a:r>
            <a:r>
              <a:rPr lang="en-US" b="1" dirty="0"/>
              <a:t> (Android)</a:t>
            </a:r>
            <a:br>
              <a:rPr lang="en-US" dirty="0"/>
            </a:br>
            <a:r>
              <a:rPr lang="en-US" cap="none" dirty="0">
                <a:solidFill>
                  <a:schemeClr val="tx1"/>
                </a:solidFill>
              </a:rPr>
              <a:t>Activities – </a:t>
            </a:r>
            <a:r>
              <a:rPr lang="en-US" cap="none" dirty="0" err="1">
                <a:solidFill>
                  <a:schemeClr val="tx1"/>
                </a:solidFill>
              </a:rPr>
              <a:t>Exercicio</a:t>
            </a:r>
            <a:r>
              <a:rPr lang="en-US" cap="none" dirty="0">
                <a:solidFill>
                  <a:schemeClr val="tx1"/>
                </a:solidFill>
              </a:rPr>
              <a:t> </a:t>
            </a:r>
            <a:r>
              <a:rPr lang="en-US" dirty="0"/>
              <a:t>2 - Imagens</a:t>
            </a:r>
            <a:endParaRPr lang="pt-BR" cap="none" dirty="0">
              <a:solidFill>
                <a:schemeClr val="tx1"/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7176911" y="6492875"/>
            <a:ext cx="7772400" cy="365125"/>
          </a:xfrm>
        </p:spPr>
        <p:txBody>
          <a:bodyPr/>
          <a:lstStyle/>
          <a:p>
            <a:r>
              <a:rPr lang="pt-BR" dirty="0"/>
              <a:t>Tópicos Avançados em </a:t>
            </a:r>
            <a:r>
              <a:rPr lang="pt-BR" dirty="0" err="1"/>
              <a:t>Desenvolivmento</a:t>
            </a:r>
            <a:r>
              <a:rPr lang="pt-BR" dirty="0"/>
              <a:t> de Sistemas - André L. Braga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E8BE4-D61F-4D52-A9A4-24AB47FC0B80}" type="slidenum">
              <a:rPr lang="pt-BR" smtClean="0"/>
              <a:t>10</a:t>
            </a:fld>
            <a:endParaRPr lang="pt-BR" dirty="0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987" y="1309836"/>
            <a:ext cx="3060648" cy="5012630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1716" y="1322875"/>
            <a:ext cx="3452764" cy="4886793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95367" y="1392639"/>
            <a:ext cx="3629836" cy="4888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8854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84111" y="99611"/>
            <a:ext cx="10820400" cy="1293028"/>
          </a:xfrm>
        </p:spPr>
        <p:txBody>
          <a:bodyPr>
            <a:normAutofit fontScale="90000"/>
          </a:bodyPr>
          <a:lstStyle/>
          <a:p>
            <a:r>
              <a:rPr lang="en-US" b="1" dirty="0" err="1"/>
              <a:t>Programação</a:t>
            </a:r>
            <a:r>
              <a:rPr lang="en-US" b="1" dirty="0"/>
              <a:t> de </a:t>
            </a:r>
            <a:r>
              <a:rPr lang="en-US" b="1" dirty="0" err="1"/>
              <a:t>Aplicações</a:t>
            </a:r>
            <a:r>
              <a:rPr lang="en-US" b="1" dirty="0"/>
              <a:t> </a:t>
            </a:r>
            <a:r>
              <a:rPr lang="en-US" b="1" dirty="0" err="1"/>
              <a:t>Móveis</a:t>
            </a:r>
            <a:r>
              <a:rPr lang="en-US" b="1" dirty="0"/>
              <a:t> (Android)</a:t>
            </a:r>
            <a:br>
              <a:rPr lang="en-US" dirty="0"/>
            </a:br>
            <a:r>
              <a:rPr lang="en-US" dirty="0"/>
              <a:t>Activities – </a:t>
            </a:r>
            <a:r>
              <a:rPr lang="en-US" dirty="0" err="1"/>
              <a:t>Exercicio</a:t>
            </a:r>
            <a:r>
              <a:rPr lang="en-US" dirty="0"/>
              <a:t> 2 - Imagens</a:t>
            </a:r>
            <a:endParaRPr lang="pt-BR" cap="none" dirty="0">
              <a:solidFill>
                <a:schemeClr val="tx1"/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7176911" y="6492875"/>
            <a:ext cx="7772400" cy="365125"/>
          </a:xfrm>
        </p:spPr>
        <p:txBody>
          <a:bodyPr/>
          <a:lstStyle/>
          <a:p>
            <a:r>
              <a:rPr lang="pt-BR" dirty="0"/>
              <a:t>Tópicos Avançados em </a:t>
            </a:r>
            <a:r>
              <a:rPr lang="pt-BR" dirty="0" err="1"/>
              <a:t>Desenvolivmento</a:t>
            </a:r>
            <a:r>
              <a:rPr lang="pt-BR" dirty="0"/>
              <a:t> de Sistemas - André L. Braga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E8BE4-D61F-4D52-A9A4-24AB47FC0B80}" type="slidenum">
              <a:rPr lang="pt-BR" smtClean="0"/>
              <a:t>11</a:t>
            </a:fld>
            <a:endParaRPr lang="pt-BR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740" y="1403655"/>
            <a:ext cx="5096621" cy="5243972"/>
          </a:xfrm>
          <a:prstGeom prst="rect">
            <a:avLst/>
          </a:prstGeom>
        </p:spPr>
      </p:pic>
      <p:sp>
        <p:nvSpPr>
          <p:cNvPr id="7" name="Balão de Fala: Retângulo com Cantos Arredondados 6"/>
          <p:cNvSpPr/>
          <p:nvPr/>
        </p:nvSpPr>
        <p:spPr>
          <a:xfrm>
            <a:off x="6011057" y="2444955"/>
            <a:ext cx="4285194" cy="2111185"/>
          </a:xfrm>
          <a:prstGeom prst="wedgeRoundRectCallout">
            <a:avLst>
              <a:gd name="adj1" fmla="val -88365"/>
              <a:gd name="adj2" fmla="val 66760"/>
              <a:gd name="adj3" fmla="val 16667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err="1">
                <a:solidFill>
                  <a:schemeClr val="tx1"/>
                </a:solidFill>
              </a:rPr>
              <a:t>Copiar</a:t>
            </a:r>
            <a:r>
              <a:rPr lang="en-US" sz="3200" dirty="0">
                <a:solidFill>
                  <a:schemeClr val="tx1"/>
                </a:solidFill>
              </a:rPr>
              <a:t> e </a:t>
            </a:r>
            <a:r>
              <a:rPr lang="en-US" sz="3200" dirty="0" err="1">
                <a:solidFill>
                  <a:schemeClr val="tx1"/>
                </a:solidFill>
              </a:rPr>
              <a:t>colar</a:t>
            </a:r>
            <a:r>
              <a:rPr lang="en-US" sz="3200" dirty="0">
                <a:solidFill>
                  <a:schemeClr val="tx1"/>
                </a:solidFill>
              </a:rPr>
              <a:t> 3 </a:t>
            </a:r>
            <a:r>
              <a:rPr lang="en-US" sz="3200" dirty="0" err="1">
                <a:solidFill>
                  <a:schemeClr val="tx1"/>
                </a:solidFill>
              </a:rPr>
              <a:t>arquivos</a:t>
            </a:r>
            <a:r>
              <a:rPr lang="en-US" sz="3200" dirty="0">
                <a:solidFill>
                  <a:schemeClr val="tx1"/>
                </a:solidFill>
              </a:rPr>
              <a:t> de </a:t>
            </a:r>
            <a:r>
              <a:rPr lang="en-US" sz="3200" dirty="0" err="1">
                <a:solidFill>
                  <a:schemeClr val="tx1"/>
                </a:solidFill>
              </a:rPr>
              <a:t>imagem</a:t>
            </a:r>
            <a:endParaRPr lang="pt-BR"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03923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84111" y="99611"/>
            <a:ext cx="10820400" cy="1293028"/>
          </a:xfrm>
        </p:spPr>
        <p:txBody>
          <a:bodyPr>
            <a:normAutofit fontScale="90000"/>
          </a:bodyPr>
          <a:lstStyle/>
          <a:p>
            <a:r>
              <a:rPr lang="en-US" b="1" dirty="0" err="1"/>
              <a:t>Programação</a:t>
            </a:r>
            <a:r>
              <a:rPr lang="en-US" b="1" dirty="0"/>
              <a:t> de </a:t>
            </a:r>
            <a:r>
              <a:rPr lang="en-US" b="1" dirty="0" err="1"/>
              <a:t>Aplicações</a:t>
            </a:r>
            <a:r>
              <a:rPr lang="en-US" b="1" dirty="0"/>
              <a:t> </a:t>
            </a:r>
            <a:r>
              <a:rPr lang="en-US" b="1" dirty="0" err="1"/>
              <a:t>Móveis</a:t>
            </a:r>
            <a:r>
              <a:rPr lang="en-US" b="1" dirty="0"/>
              <a:t> (Android)</a:t>
            </a:r>
            <a:br>
              <a:rPr lang="en-US" dirty="0"/>
            </a:br>
            <a:r>
              <a:rPr lang="en-US" dirty="0"/>
              <a:t>Activities – </a:t>
            </a:r>
            <a:r>
              <a:rPr lang="en-US" dirty="0" err="1"/>
              <a:t>Exercicio</a:t>
            </a:r>
            <a:r>
              <a:rPr lang="en-US" dirty="0"/>
              <a:t> 2 - Imagens</a:t>
            </a:r>
            <a:endParaRPr lang="pt-BR" cap="none" dirty="0">
              <a:solidFill>
                <a:schemeClr val="tx1"/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7176911" y="6492875"/>
            <a:ext cx="7772400" cy="365125"/>
          </a:xfrm>
        </p:spPr>
        <p:txBody>
          <a:bodyPr/>
          <a:lstStyle/>
          <a:p>
            <a:r>
              <a:rPr lang="pt-BR" dirty="0"/>
              <a:t>Tópicos Avançados em </a:t>
            </a:r>
            <a:r>
              <a:rPr lang="pt-BR" dirty="0" err="1"/>
              <a:t>Desenvolivmento</a:t>
            </a:r>
            <a:r>
              <a:rPr lang="pt-BR" dirty="0"/>
              <a:t> de Sistemas - André L. Braga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E8BE4-D61F-4D52-A9A4-24AB47FC0B80}" type="slidenum">
              <a:rPr lang="pt-BR" smtClean="0"/>
              <a:t>12</a:t>
            </a:fld>
            <a:endParaRPr lang="pt-BR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7252" y="1340320"/>
            <a:ext cx="9750941" cy="5158063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762" y="4793265"/>
            <a:ext cx="4586053" cy="145984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10" name="Conector reto 9"/>
          <p:cNvCxnSpPr/>
          <p:nvPr/>
        </p:nvCxnSpPr>
        <p:spPr>
          <a:xfrm flipV="1">
            <a:off x="2413416" y="3455233"/>
            <a:ext cx="1986197" cy="12741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39723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84111" y="99611"/>
            <a:ext cx="10820400" cy="1293028"/>
          </a:xfrm>
        </p:spPr>
        <p:txBody>
          <a:bodyPr>
            <a:normAutofit fontScale="90000"/>
          </a:bodyPr>
          <a:lstStyle/>
          <a:p>
            <a:r>
              <a:rPr lang="en-US" b="1" dirty="0" err="1"/>
              <a:t>Programação</a:t>
            </a:r>
            <a:r>
              <a:rPr lang="en-US" b="1" dirty="0"/>
              <a:t> de </a:t>
            </a:r>
            <a:r>
              <a:rPr lang="en-US" b="1" dirty="0" err="1"/>
              <a:t>Aplicações</a:t>
            </a:r>
            <a:r>
              <a:rPr lang="en-US" b="1" dirty="0"/>
              <a:t> </a:t>
            </a:r>
            <a:r>
              <a:rPr lang="en-US" b="1" dirty="0" err="1"/>
              <a:t>Móveis</a:t>
            </a:r>
            <a:r>
              <a:rPr lang="en-US" b="1" dirty="0"/>
              <a:t> (Android)</a:t>
            </a:r>
            <a:br>
              <a:rPr lang="en-US" dirty="0"/>
            </a:br>
            <a:r>
              <a:rPr lang="en-US" dirty="0"/>
              <a:t>Activities – </a:t>
            </a:r>
            <a:r>
              <a:rPr lang="en-US" dirty="0" err="1"/>
              <a:t>Exercicio</a:t>
            </a:r>
            <a:r>
              <a:rPr lang="en-US" dirty="0"/>
              <a:t> 2 - Imagens</a:t>
            </a:r>
            <a:endParaRPr lang="pt-BR" cap="none" dirty="0">
              <a:solidFill>
                <a:schemeClr val="tx1"/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7176911" y="6492875"/>
            <a:ext cx="7772400" cy="365125"/>
          </a:xfrm>
        </p:spPr>
        <p:txBody>
          <a:bodyPr/>
          <a:lstStyle/>
          <a:p>
            <a:r>
              <a:rPr lang="pt-BR" dirty="0"/>
              <a:t>Tópicos Avançados em </a:t>
            </a:r>
            <a:r>
              <a:rPr lang="pt-BR" dirty="0" err="1"/>
              <a:t>Desenvolivmento</a:t>
            </a:r>
            <a:r>
              <a:rPr lang="pt-BR" dirty="0"/>
              <a:t> de Sistemas - André L. Braga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E8BE4-D61F-4D52-A9A4-24AB47FC0B80}" type="slidenum">
              <a:rPr lang="pt-BR" smtClean="0"/>
              <a:t>13</a:t>
            </a:fld>
            <a:endParaRPr lang="pt-BR" dirty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1355" y="1363212"/>
            <a:ext cx="9604166" cy="5100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9906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84111" y="99611"/>
            <a:ext cx="10820400" cy="1293028"/>
          </a:xfrm>
        </p:spPr>
        <p:txBody>
          <a:bodyPr>
            <a:normAutofit fontScale="90000"/>
          </a:bodyPr>
          <a:lstStyle/>
          <a:p>
            <a:r>
              <a:rPr lang="en-US" b="1" dirty="0" err="1"/>
              <a:t>Programação</a:t>
            </a:r>
            <a:r>
              <a:rPr lang="en-US" b="1" dirty="0"/>
              <a:t> de </a:t>
            </a:r>
            <a:r>
              <a:rPr lang="en-US" b="1" dirty="0" err="1"/>
              <a:t>Aplicações</a:t>
            </a:r>
            <a:r>
              <a:rPr lang="en-US" b="1" dirty="0"/>
              <a:t> </a:t>
            </a:r>
            <a:r>
              <a:rPr lang="en-US" b="1" dirty="0" err="1"/>
              <a:t>Móveis</a:t>
            </a:r>
            <a:r>
              <a:rPr lang="en-US" b="1" dirty="0"/>
              <a:t> (Android)</a:t>
            </a:r>
            <a:br>
              <a:rPr lang="en-US" dirty="0"/>
            </a:br>
            <a:r>
              <a:rPr lang="en-US" dirty="0"/>
              <a:t>Activities – </a:t>
            </a:r>
            <a:r>
              <a:rPr lang="en-US" dirty="0" err="1"/>
              <a:t>Exercicio</a:t>
            </a:r>
            <a:r>
              <a:rPr lang="en-US" dirty="0"/>
              <a:t> 2 - Imagens</a:t>
            </a:r>
            <a:endParaRPr lang="pt-BR" cap="none" dirty="0">
              <a:solidFill>
                <a:schemeClr val="tx1"/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7176911" y="6492875"/>
            <a:ext cx="7772400" cy="365125"/>
          </a:xfrm>
        </p:spPr>
        <p:txBody>
          <a:bodyPr/>
          <a:lstStyle/>
          <a:p>
            <a:r>
              <a:rPr lang="pt-BR" dirty="0"/>
              <a:t>Tópicos Avançados em </a:t>
            </a:r>
            <a:r>
              <a:rPr lang="pt-BR" dirty="0" err="1"/>
              <a:t>Desenvolivmento</a:t>
            </a:r>
            <a:r>
              <a:rPr lang="pt-BR" dirty="0"/>
              <a:t> de Sistemas - André L. Braga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E8BE4-D61F-4D52-A9A4-24AB47FC0B80}" type="slidenum">
              <a:rPr lang="pt-BR" smtClean="0"/>
              <a:t>14</a:t>
            </a:fld>
            <a:endParaRPr lang="pt-BR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6114" y="1370607"/>
            <a:ext cx="9429750" cy="5100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7002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25642" y="178444"/>
            <a:ext cx="10820400" cy="1293028"/>
          </a:xfrm>
        </p:spPr>
        <p:txBody>
          <a:bodyPr>
            <a:normAutofit fontScale="90000"/>
          </a:bodyPr>
          <a:lstStyle/>
          <a:p>
            <a:r>
              <a:rPr lang="en-US" b="1" dirty="0" err="1"/>
              <a:t>Programação</a:t>
            </a:r>
            <a:r>
              <a:rPr lang="en-US" b="1" dirty="0"/>
              <a:t> de </a:t>
            </a:r>
            <a:r>
              <a:rPr lang="en-US" b="1" dirty="0" err="1"/>
              <a:t>Aplicações</a:t>
            </a:r>
            <a:r>
              <a:rPr lang="en-US" b="1" dirty="0"/>
              <a:t> </a:t>
            </a:r>
            <a:r>
              <a:rPr lang="en-US" b="1" dirty="0" err="1"/>
              <a:t>Móveis</a:t>
            </a:r>
            <a:r>
              <a:rPr lang="en-US" b="1" dirty="0"/>
              <a:t> (Android)</a:t>
            </a:r>
            <a:br>
              <a:rPr lang="en-US" dirty="0"/>
            </a:br>
            <a:r>
              <a:rPr lang="en-US" b="1" i="1" dirty="0"/>
              <a:t>Intents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7371413" y="6333216"/>
            <a:ext cx="5055433" cy="365125"/>
          </a:xfrm>
        </p:spPr>
        <p:txBody>
          <a:bodyPr/>
          <a:lstStyle/>
          <a:p>
            <a:r>
              <a:rPr lang="pt-BR" dirty="0"/>
              <a:t>Tópicos Avançados em </a:t>
            </a:r>
            <a:r>
              <a:rPr lang="pt-BR" dirty="0" err="1"/>
              <a:t>Desenvolivmento</a:t>
            </a:r>
            <a:r>
              <a:rPr lang="pt-BR" dirty="0"/>
              <a:t> de Sistemas - André L. Braga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E8BE4-D61F-4D52-A9A4-24AB47FC0B80}" type="slidenum">
              <a:rPr lang="pt-BR" smtClean="0"/>
              <a:t>15</a:t>
            </a:fld>
            <a:endParaRPr lang="pt-BR" dirty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378" b="3822"/>
          <a:stretch/>
        </p:blipFill>
        <p:spPr>
          <a:xfrm>
            <a:off x="925642" y="1562317"/>
            <a:ext cx="9524644" cy="437344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021178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5800" y="450864"/>
            <a:ext cx="10820400" cy="1293028"/>
          </a:xfrm>
        </p:spPr>
        <p:txBody>
          <a:bodyPr>
            <a:normAutofit fontScale="90000"/>
          </a:bodyPr>
          <a:lstStyle/>
          <a:p>
            <a:r>
              <a:rPr lang="en-US" b="1" dirty="0" err="1"/>
              <a:t>Programação</a:t>
            </a:r>
            <a:r>
              <a:rPr lang="en-US" b="1" dirty="0"/>
              <a:t> de </a:t>
            </a:r>
            <a:r>
              <a:rPr lang="en-US" b="1" dirty="0" err="1"/>
              <a:t>Aplicações</a:t>
            </a:r>
            <a:r>
              <a:rPr lang="en-US" b="1" dirty="0"/>
              <a:t> </a:t>
            </a:r>
            <a:r>
              <a:rPr lang="en-US" b="1" dirty="0" err="1"/>
              <a:t>Móveis</a:t>
            </a:r>
            <a:r>
              <a:rPr lang="en-US" b="1" dirty="0"/>
              <a:t> (Android)</a:t>
            </a:r>
            <a:br>
              <a:rPr lang="en-US" dirty="0"/>
            </a:br>
            <a:r>
              <a:rPr lang="en-US" b="1" i="1" dirty="0"/>
              <a:t>Intents – </a:t>
            </a:r>
            <a:r>
              <a:rPr lang="en-US" b="1" i="1" dirty="0" err="1"/>
              <a:t>Fluxo</a:t>
            </a:r>
            <a:r>
              <a:rPr lang="en-US" b="1" i="1" dirty="0"/>
              <a:t> de </a:t>
            </a:r>
            <a:r>
              <a:rPr lang="en-US" b="1" i="1" dirty="0" err="1"/>
              <a:t>Processos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Tópicos Avançados em Desenvolivmento de Sistemas - André L. Braga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E8BE4-D61F-4D52-A9A4-24AB47FC0B80}" type="slidenum">
              <a:rPr lang="pt-BR" smtClean="0"/>
              <a:t>16</a:t>
            </a:fld>
            <a:endParaRPr lang="pt-BR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086" y="1718492"/>
            <a:ext cx="8750388" cy="4238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2934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3688" y="242557"/>
            <a:ext cx="10820400" cy="1293028"/>
          </a:xfrm>
        </p:spPr>
        <p:txBody>
          <a:bodyPr>
            <a:normAutofit fontScale="90000"/>
          </a:bodyPr>
          <a:lstStyle/>
          <a:p>
            <a:r>
              <a:rPr lang="en-US" b="1" dirty="0" err="1"/>
              <a:t>Programação</a:t>
            </a:r>
            <a:r>
              <a:rPr lang="en-US" b="1" dirty="0"/>
              <a:t> de </a:t>
            </a:r>
            <a:r>
              <a:rPr lang="en-US" b="1" dirty="0" err="1"/>
              <a:t>Aplicações</a:t>
            </a:r>
            <a:r>
              <a:rPr lang="en-US" b="1" dirty="0"/>
              <a:t> </a:t>
            </a:r>
            <a:r>
              <a:rPr lang="en-US" b="1" dirty="0" err="1"/>
              <a:t>Móveis</a:t>
            </a:r>
            <a:r>
              <a:rPr lang="en-US" b="1" dirty="0"/>
              <a:t> (Android)</a:t>
            </a:r>
            <a:br>
              <a:rPr lang="en-US" dirty="0"/>
            </a:br>
            <a:r>
              <a:rPr lang="en-US" cap="none" dirty="0"/>
              <a:t>Intents - </a:t>
            </a:r>
            <a:r>
              <a:rPr lang="en-US" cap="none" dirty="0" err="1"/>
              <a:t>Categorias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Tópicos Avançados em Desenvolivmento de Sistemas - André L. Braga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E8BE4-D61F-4D52-A9A4-24AB47FC0B80}" type="slidenum">
              <a:rPr lang="pt-BR" smtClean="0"/>
              <a:t>17</a:t>
            </a:fld>
            <a:endParaRPr lang="pt-BR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0239" y="1535585"/>
            <a:ext cx="9012836" cy="4762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431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3688" y="242557"/>
            <a:ext cx="10820400" cy="1293028"/>
          </a:xfrm>
        </p:spPr>
        <p:txBody>
          <a:bodyPr>
            <a:normAutofit fontScale="90000"/>
          </a:bodyPr>
          <a:lstStyle/>
          <a:p>
            <a:r>
              <a:rPr lang="en-US" b="1" dirty="0" err="1"/>
              <a:t>Programação</a:t>
            </a:r>
            <a:r>
              <a:rPr lang="en-US" b="1" dirty="0"/>
              <a:t> de </a:t>
            </a:r>
            <a:r>
              <a:rPr lang="en-US" b="1" dirty="0" err="1"/>
              <a:t>Aplicações</a:t>
            </a:r>
            <a:r>
              <a:rPr lang="en-US" b="1" dirty="0"/>
              <a:t> </a:t>
            </a:r>
            <a:r>
              <a:rPr lang="en-US" b="1" dirty="0" err="1"/>
              <a:t>Móveis</a:t>
            </a:r>
            <a:r>
              <a:rPr lang="en-US" b="1" dirty="0"/>
              <a:t> (Android)</a:t>
            </a:r>
            <a:br>
              <a:rPr lang="en-US" dirty="0"/>
            </a:br>
            <a:r>
              <a:rPr lang="en-US" dirty="0"/>
              <a:t>Activities – </a:t>
            </a:r>
            <a:r>
              <a:rPr lang="en-US" dirty="0" err="1"/>
              <a:t>Exercicio</a:t>
            </a:r>
            <a:r>
              <a:rPr lang="en-US" dirty="0"/>
              <a:t> 3 - Intents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Tópicos Avançados em Desenvolivmento de Sistemas - André L. Braga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E8BE4-D61F-4D52-A9A4-24AB47FC0B80}" type="slidenum">
              <a:rPr lang="pt-BR" smtClean="0"/>
              <a:t>18</a:t>
            </a:fld>
            <a:endParaRPr lang="pt-BR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3312" y="1404630"/>
            <a:ext cx="6551931" cy="4784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3491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84111" y="99611"/>
            <a:ext cx="10820400" cy="1293028"/>
          </a:xfrm>
        </p:spPr>
        <p:txBody>
          <a:bodyPr>
            <a:normAutofit fontScale="90000"/>
          </a:bodyPr>
          <a:lstStyle/>
          <a:p>
            <a:r>
              <a:rPr lang="en-US" b="1" dirty="0" err="1"/>
              <a:t>Programação</a:t>
            </a:r>
            <a:r>
              <a:rPr lang="en-US" b="1" dirty="0"/>
              <a:t> de </a:t>
            </a:r>
            <a:r>
              <a:rPr lang="en-US" b="1" dirty="0" err="1"/>
              <a:t>Aplicações</a:t>
            </a:r>
            <a:r>
              <a:rPr lang="en-US" b="1" dirty="0"/>
              <a:t> </a:t>
            </a:r>
            <a:r>
              <a:rPr lang="en-US" b="1" dirty="0" err="1"/>
              <a:t>Móveis</a:t>
            </a:r>
            <a:r>
              <a:rPr lang="en-US" b="1" dirty="0"/>
              <a:t> (Android)</a:t>
            </a:r>
            <a:br>
              <a:rPr lang="en-US" dirty="0"/>
            </a:br>
            <a:r>
              <a:rPr lang="en-US" dirty="0"/>
              <a:t>Activities – </a:t>
            </a:r>
            <a:r>
              <a:rPr lang="en-US" dirty="0" err="1"/>
              <a:t>Exercicio</a:t>
            </a:r>
            <a:r>
              <a:rPr lang="en-US" dirty="0"/>
              <a:t> 3 - Intents</a:t>
            </a:r>
            <a:endParaRPr lang="pt-BR" cap="none" dirty="0">
              <a:solidFill>
                <a:schemeClr val="tx1"/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7176911" y="6492875"/>
            <a:ext cx="7772400" cy="365125"/>
          </a:xfrm>
        </p:spPr>
        <p:txBody>
          <a:bodyPr/>
          <a:lstStyle/>
          <a:p>
            <a:r>
              <a:rPr lang="pt-BR" dirty="0"/>
              <a:t>Tópicos Avançados em </a:t>
            </a:r>
            <a:r>
              <a:rPr lang="pt-BR" dirty="0" err="1"/>
              <a:t>Desenvolivmento</a:t>
            </a:r>
            <a:r>
              <a:rPr lang="pt-BR" dirty="0"/>
              <a:t> de Sistemas - André L. Braga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E8BE4-D61F-4D52-A9A4-24AB47FC0B80}" type="slidenum">
              <a:rPr lang="pt-BR" smtClean="0"/>
              <a:t>19</a:t>
            </a:fld>
            <a:endParaRPr lang="pt-BR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3"/>
          <a:srcRect b="33797"/>
          <a:stretch/>
        </p:blipFill>
        <p:spPr>
          <a:xfrm>
            <a:off x="552114" y="1484349"/>
            <a:ext cx="3036535" cy="3889302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7608" y="1255710"/>
            <a:ext cx="3152740" cy="5419727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88988" y="1585884"/>
            <a:ext cx="2874123" cy="4759377"/>
          </a:xfrm>
          <a:prstGeom prst="rect">
            <a:avLst/>
          </a:prstGeom>
        </p:spPr>
      </p:pic>
      <p:sp>
        <p:nvSpPr>
          <p:cNvPr id="8" name="Seta: para a Direita 7"/>
          <p:cNvSpPr/>
          <p:nvPr/>
        </p:nvSpPr>
        <p:spPr>
          <a:xfrm rot="910757">
            <a:off x="1596785" y="3441749"/>
            <a:ext cx="3054920" cy="457200"/>
          </a:xfrm>
          <a:prstGeom prst="rightArrow">
            <a:avLst>
              <a:gd name="adj1" fmla="val 38236"/>
              <a:gd name="adj2" fmla="val 129411"/>
            </a:avLst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9" name="Seta: para a Direita 8"/>
          <p:cNvSpPr/>
          <p:nvPr/>
        </p:nvSpPr>
        <p:spPr>
          <a:xfrm rot="18529659">
            <a:off x="5798420" y="4154448"/>
            <a:ext cx="3054920" cy="457200"/>
          </a:xfrm>
          <a:prstGeom prst="rightArrow">
            <a:avLst>
              <a:gd name="adj1" fmla="val 38236"/>
              <a:gd name="adj2" fmla="val 129411"/>
            </a:avLst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96078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5800" y="276693"/>
            <a:ext cx="10820400" cy="1293028"/>
          </a:xfrm>
        </p:spPr>
        <p:txBody>
          <a:bodyPr>
            <a:normAutofit fontScale="90000"/>
          </a:bodyPr>
          <a:lstStyle/>
          <a:p>
            <a:r>
              <a:rPr lang="en-US" b="1" dirty="0" err="1"/>
              <a:t>Programação</a:t>
            </a:r>
            <a:r>
              <a:rPr lang="en-US" b="1" dirty="0"/>
              <a:t> para </a:t>
            </a:r>
            <a:r>
              <a:rPr lang="en-US" b="1" dirty="0" err="1"/>
              <a:t>Dispositivos</a:t>
            </a:r>
            <a:r>
              <a:rPr lang="en-US" b="1" dirty="0"/>
              <a:t> </a:t>
            </a:r>
            <a:r>
              <a:rPr lang="en-US" b="1" dirty="0" err="1"/>
              <a:t>Móveis</a:t>
            </a:r>
            <a:br>
              <a:rPr lang="en-US" dirty="0"/>
            </a:br>
            <a:r>
              <a:rPr lang="en-US" dirty="0">
                <a:solidFill>
                  <a:schemeClr val="tx1"/>
                </a:solidFill>
              </a:rPr>
              <a:t>Aula 2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24840" y="1417320"/>
            <a:ext cx="10820400" cy="4869180"/>
          </a:xfrm>
        </p:spPr>
        <p:txBody>
          <a:bodyPr>
            <a:normAutofit/>
          </a:bodyPr>
          <a:lstStyle/>
          <a:p>
            <a:pPr marL="514350" indent="-514350">
              <a:lnSpc>
                <a:spcPct val="120000"/>
              </a:lnSpc>
              <a:spcBef>
                <a:spcPts val="0"/>
              </a:spcBef>
              <a:buFont typeface="+mj-lt"/>
              <a:buAutoNum type="romanUcPeriod"/>
            </a:pPr>
            <a:r>
              <a:rPr lang="pt-BR" dirty="0"/>
              <a:t>.... Conceitos básicos, Categorias, Visão geral o mercado</a:t>
            </a:r>
          </a:p>
          <a:p>
            <a:pPr marL="971550" lvl="1" indent="-514350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pt-BR" dirty="0"/>
              <a:t>... </a:t>
            </a:r>
          </a:p>
          <a:p>
            <a:pPr marL="971550" lvl="1" indent="-514350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pt-BR" dirty="0"/>
              <a:t>..</a:t>
            </a: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Programação para Dispositivos Móveis - André L. Braga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E8BE4-D61F-4D52-A9A4-24AB47FC0B80}" type="slidenum">
              <a:rPr lang="pt-BR" smtClean="0"/>
              <a:t>2</a:t>
            </a:fld>
            <a:endParaRPr lang="pt-BR" dirty="0"/>
          </a:p>
        </p:txBody>
      </p:sp>
      <p:sp>
        <p:nvSpPr>
          <p:cNvPr id="6" name="Espaço Reservado para Data 5">
            <a:extLst>
              <a:ext uri="{FF2B5EF4-FFF2-40B4-BE49-F238E27FC236}">
                <a16:creationId xmlns:a16="http://schemas.microsoft.com/office/drawing/2014/main" id="{97EC21E0-F951-41C3-AD75-DEDE2B8813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23/02/2018</a:t>
            </a:r>
          </a:p>
        </p:txBody>
      </p:sp>
    </p:spTree>
    <p:extLst>
      <p:ext uri="{BB962C8B-B14F-4D97-AF65-F5344CB8AC3E}">
        <p14:creationId xmlns:p14="http://schemas.microsoft.com/office/powerpoint/2010/main" val="22191919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84111" y="99611"/>
            <a:ext cx="10820400" cy="1293028"/>
          </a:xfrm>
        </p:spPr>
        <p:txBody>
          <a:bodyPr>
            <a:normAutofit fontScale="90000"/>
          </a:bodyPr>
          <a:lstStyle/>
          <a:p>
            <a:r>
              <a:rPr lang="en-US" b="1" dirty="0" err="1"/>
              <a:t>Programação</a:t>
            </a:r>
            <a:r>
              <a:rPr lang="en-US" b="1" dirty="0"/>
              <a:t> de </a:t>
            </a:r>
            <a:r>
              <a:rPr lang="en-US" b="1" dirty="0" err="1"/>
              <a:t>Aplicações</a:t>
            </a:r>
            <a:r>
              <a:rPr lang="en-US" b="1" dirty="0"/>
              <a:t> </a:t>
            </a:r>
            <a:r>
              <a:rPr lang="en-US" b="1" dirty="0" err="1"/>
              <a:t>Móveis</a:t>
            </a:r>
            <a:r>
              <a:rPr lang="en-US" b="1" dirty="0"/>
              <a:t> (Android)</a:t>
            </a:r>
            <a:br>
              <a:rPr lang="en-US" dirty="0"/>
            </a:br>
            <a:r>
              <a:rPr lang="en-US" dirty="0"/>
              <a:t>Activities – </a:t>
            </a:r>
            <a:r>
              <a:rPr lang="en-US" dirty="0" err="1"/>
              <a:t>Exercicio</a:t>
            </a:r>
            <a:r>
              <a:rPr lang="en-US" dirty="0"/>
              <a:t> 3 - Intents</a:t>
            </a:r>
            <a:endParaRPr lang="pt-BR" cap="none" dirty="0">
              <a:solidFill>
                <a:schemeClr val="tx1"/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7176911" y="6492875"/>
            <a:ext cx="7772400" cy="365125"/>
          </a:xfrm>
        </p:spPr>
        <p:txBody>
          <a:bodyPr/>
          <a:lstStyle/>
          <a:p>
            <a:r>
              <a:rPr lang="pt-BR" dirty="0"/>
              <a:t>Tópicos Avançados em </a:t>
            </a:r>
            <a:r>
              <a:rPr lang="pt-BR" dirty="0" err="1"/>
              <a:t>Desenvolivmento</a:t>
            </a:r>
            <a:r>
              <a:rPr lang="pt-BR" dirty="0"/>
              <a:t> de Sistemas - André L. Braga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E8BE4-D61F-4D52-A9A4-24AB47FC0B80}" type="slidenum">
              <a:rPr lang="pt-BR" smtClean="0"/>
              <a:t>20</a:t>
            </a:fld>
            <a:endParaRPr lang="pt-BR" dirty="0"/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9233" y="1392639"/>
            <a:ext cx="9256426" cy="4983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5013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84111" y="99611"/>
            <a:ext cx="10820400" cy="1293028"/>
          </a:xfrm>
        </p:spPr>
        <p:txBody>
          <a:bodyPr>
            <a:normAutofit fontScale="90000"/>
          </a:bodyPr>
          <a:lstStyle/>
          <a:p>
            <a:r>
              <a:rPr lang="en-US" b="1" dirty="0" err="1"/>
              <a:t>Programação</a:t>
            </a:r>
            <a:r>
              <a:rPr lang="en-US" b="1" dirty="0"/>
              <a:t> de </a:t>
            </a:r>
            <a:r>
              <a:rPr lang="en-US" b="1" dirty="0" err="1"/>
              <a:t>Aplicações</a:t>
            </a:r>
            <a:r>
              <a:rPr lang="en-US" b="1" dirty="0"/>
              <a:t> </a:t>
            </a:r>
            <a:r>
              <a:rPr lang="en-US" b="1" dirty="0" err="1"/>
              <a:t>Móveis</a:t>
            </a:r>
            <a:r>
              <a:rPr lang="en-US" b="1" dirty="0"/>
              <a:t> (Android)</a:t>
            </a:r>
            <a:br>
              <a:rPr lang="en-US" dirty="0"/>
            </a:br>
            <a:r>
              <a:rPr lang="en-US" dirty="0"/>
              <a:t>Activities – </a:t>
            </a:r>
            <a:r>
              <a:rPr lang="en-US" dirty="0" err="1"/>
              <a:t>Exercicio</a:t>
            </a:r>
            <a:r>
              <a:rPr lang="en-US" dirty="0"/>
              <a:t> 3 - Intents</a:t>
            </a:r>
            <a:endParaRPr lang="pt-BR" cap="none" dirty="0">
              <a:solidFill>
                <a:schemeClr val="tx1"/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7176911" y="6492875"/>
            <a:ext cx="7772400" cy="365125"/>
          </a:xfrm>
        </p:spPr>
        <p:txBody>
          <a:bodyPr/>
          <a:lstStyle/>
          <a:p>
            <a:r>
              <a:rPr lang="pt-BR" dirty="0"/>
              <a:t>Tópicos Avançados em </a:t>
            </a:r>
            <a:r>
              <a:rPr lang="pt-BR" dirty="0" err="1"/>
              <a:t>Desenvolivmento</a:t>
            </a:r>
            <a:r>
              <a:rPr lang="pt-BR" dirty="0"/>
              <a:t> de Sistemas - André L. Braga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E8BE4-D61F-4D52-A9A4-24AB47FC0B80}" type="slidenum">
              <a:rPr lang="pt-BR" smtClean="0"/>
              <a:t>21</a:t>
            </a:fld>
            <a:endParaRPr lang="pt-BR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066" y="1303255"/>
            <a:ext cx="3928046" cy="5418220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1569" y="1392639"/>
            <a:ext cx="6045946" cy="4844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554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84111" y="99611"/>
            <a:ext cx="10820400" cy="1293028"/>
          </a:xfrm>
        </p:spPr>
        <p:txBody>
          <a:bodyPr>
            <a:normAutofit fontScale="90000"/>
          </a:bodyPr>
          <a:lstStyle/>
          <a:p>
            <a:r>
              <a:rPr lang="en-US" b="1" dirty="0" err="1"/>
              <a:t>Programação</a:t>
            </a:r>
            <a:r>
              <a:rPr lang="en-US" b="1" dirty="0"/>
              <a:t> de </a:t>
            </a:r>
            <a:r>
              <a:rPr lang="en-US" b="1" dirty="0" err="1"/>
              <a:t>Aplicações</a:t>
            </a:r>
            <a:r>
              <a:rPr lang="en-US" b="1" dirty="0"/>
              <a:t> </a:t>
            </a:r>
            <a:r>
              <a:rPr lang="en-US" b="1" dirty="0" err="1"/>
              <a:t>Móveis</a:t>
            </a:r>
            <a:r>
              <a:rPr lang="en-US" b="1" dirty="0"/>
              <a:t> (Android)</a:t>
            </a:r>
            <a:br>
              <a:rPr lang="en-US" dirty="0"/>
            </a:br>
            <a:r>
              <a:rPr lang="en-US" dirty="0"/>
              <a:t>Activities – </a:t>
            </a:r>
            <a:r>
              <a:rPr lang="en-US" dirty="0" err="1"/>
              <a:t>Exercicio</a:t>
            </a:r>
            <a:r>
              <a:rPr lang="en-US" dirty="0"/>
              <a:t> 3 - Intents</a:t>
            </a:r>
            <a:endParaRPr lang="pt-BR" cap="none" dirty="0">
              <a:solidFill>
                <a:schemeClr val="tx1"/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7176911" y="6492875"/>
            <a:ext cx="7772400" cy="365125"/>
          </a:xfrm>
        </p:spPr>
        <p:txBody>
          <a:bodyPr/>
          <a:lstStyle/>
          <a:p>
            <a:r>
              <a:rPr lang="pt-BR" dirty="0"/>
              <a:t>Tópicos Avançados em </a:t>
            </a:r>
            <a:r>
              <a:rPr lang="pt-BR" dirty="0" err="1"/>
              <a:t>Desenvolivmento</a:t>
            </a:r>
            <a:r>
              <a:rPr lang="pt-BR" dirty="0"/>
              <a:t> de Sistemas - André L. Braga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E8BE4-D61F-4D52-A9A4-24AB47FC0B80}" type="slidenum">
              <a:rPr lang="pt-BR" smtClean="0"/>
              <a:t>22</a:t>
            </a:fld>
            <a:endParaRPr lang="pt-BR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2421" y="1319124"/>
            <a:ext cx="9330497" cy="5247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9532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5800" y="276693"/>
            <a:ext cx="10820400" cy="1293028"/>
          </a:xfrm>
        </p:spPr>
        <p:txBody>
          <a:bodyPr>
            <a:normAutofit fontScale="90000"/>
          </a:bodyPr>
          <a:lstStyle/>
          <a:p>
            <a:r>
              <a:rPr lang="en-US" b="1" dirty="0" err="1"/>
              <a:t>Programação</a:t>
            </a:r>
            <a:r>
              <a:rPr lang="en-US" b="1" dirty="0"/>
              <a:t> para Dispositivos </a:t>
            </a:r>
            <a:r>
              <a:rPr lang="en-US" b="1" dirty="0" err="1"/>
              <a:t>Móveis</a:t>
            </a:r>
            <a:br>
              <a:rPr lang="en-US" dirty="0"/>
            </a:br>
            <a:r>
              <a:rPr lang="en-US" dirty="0">
                <a:solidFill>
                  <a:schemeClr val="tx1"/>
                </a:solidFill>
              </a:rPr>
              <a:t>Exemplo 3  – </a:t>
            </a:r>
            <a:r>
              <a:rPr lang="en-US" dirty="0" err="1"/>
              <a:t>Enviando</a:t>
            </a:r>
            <a:r>
              <a:rPr lang="en-US"/>
              <a:t> Dados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Programação para Dispositivos Móveis - André L. Braga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E8BE4-D61F-4D52-A9A4-24AB47FC0B80}" type="slidenum">
              <a:rPr lang="pt-BR" smtClean="0"/>
              <a:t>23</a:t>
            </a:fld>
            <a:endParaRPr lang="pt-BR" dirty="0"/>
          </a:p>
        </p:txBody>
      </p:sp>
      <p:sp>
        <p:nvSpPr>
          <p:cNvPr id="6" name="Espaço Reservado para Data 5">
            <a:extLst>
              <a:ext uri="{FF2B5EF4-FFF2-40B4-BE49-F238E27FC236}">
                <a16:creationId xmlns:a16="http://schemas.microsoft.com/office/drawing/2014/main" id="{97EC21E0-F951-41C3-AD75-DEDE2B8813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23/02/2018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47F0E0CA-7689-45AE-9AB0-A2E9C0DB61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783316"/>
            <a:ext cx="10591633" cy="65246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EB88EB88-B821-4759-8847-4A73EA5FFC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9324" y="2766435"/>
            <a:ext cx="6561894" cy="79669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294E18E1-AD03-471F-93A5-FB89C4AE0F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4078689"/>
            <a:ext cx="11038329" cy="176210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915389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84111" y="99611"/>
            <a:ext cx="10820400" cy="1293028"/>
          </a:xfrm>
        </p:spPr>
        <p:txBody>
          <a:bodyPr>
            <a:normAutofit fontScale="90000"/>
          </a:bodyPr>
          <a:lstStyle/>
          <a:p>
            <a:r>
              <a:rPr lang="en-US" b="1" dirty="0" err="1"/>
              <a:t>Programação</a:t>
            </a:r>
            <a:r>
              <a:rPr lang="en-US" b="1" dirty="0"/>
              <a:t> de </a:t>
            </a:r>
            <a:r>
              <a:rPr lang="en-US" b="1" dirty="0" err="1"/>
              <a:t>Aplicações</a:t>
            </a:r>
            <a:r>
              <a:rPr lang="en-US" b="1" dirty="0"/>
              <a:t> </a:t>
            </a:r>
            <a:r>
              <a:rPr lang="en-US" b="1" dirty="0" err="1"/>
              <a:t>Móveis</a:t>
            </a:r>
            <a:r>
              <a:rPr lang="en-US" b="1" dirty="0"/>
              <a:t> (Android)</a:t>
            </a:r>
            <a:br>
              <a:rPr lang="en-US" dirty="0"/>
            </a:br>
            <a:r>
              <a:rPr lang="en-US" dirty="0"/>
              <a:t>Activities – </a:t>
            </a:r>
            <a:r>
              <a:rPr lang="en-US" dirty="0" err="1"/>
              <a:t>Exercicio</a:t>
            </a:r>
            <a:r>
              <a:rPr lang="en-US" dirty="0"/>
              <a:t> 3 - Intents</a:t>
            </a:r>
            <a:endParaRPr lang="pt-BR" cap="none" dirty="0">
              <a:solidFill>
                <a:schemeClr val="tx1"/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7176911" y="6492875"/>
            <a:ext cx="7772400" cy="365125"/>
          </a:xfrm>
        </p:spPr>
        <p:txBody>
          <a:bodyPr/>
          <a:lstStyle/>
          <a:p>
            <a:r>
              <a:rPr lang="pt-BR" dirty="0"/>
              <a:t>Tópicos Avançados em </a:t>
            </a:r>
            <a:r>
              <a:rPr lang="pt-BR" dirty="0" err="1"/>
              <a:t>Desenvolivmento</a:t>
            </a:r>
            <a:r>
              <a:rPr lang="pt-BR" dirty="0"/>
              <a:t> de Sistemas - André L. Braga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E8BE4-D61F-4D52-A9A4-24AB47FC0B80}" type="slidenum">
              <a:rPr lang="pt-BR" smtClean="0"/>
              <a:t>24</a:t>
            </a:fld>
            <a:endParaRPr lang="pt-BR" dirty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13461" y="1249543"/>
            <a:ext cx="6553200" cy="4867275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9299" y="1674028"/>
            <a:ext cx="7083436" cy="4886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1184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6931" y="1450617"/>
            <a:ext cx="7099249" cy="4979238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84111" y="99611"/>
            <a:ext cx="10820400" cy="1293028"/>
          </a:xfrm>
        </p:spPr>
        <p:txBody>
          <a:bodyPr>
            <a:normAutofit fontScale="90000"/>
          </a:bodyPr>
          <a:lstStyle/>
          <a:p>
            <a:r>
              <a:rPr lang="en-US" b="1" dirty="0" err="1"/>
              <a:t>Programação</a:t>
            </a:r>
            <a:r>
              <a:rPr lang="en-US" b="1" dirty="0"/>
              <a:t> de </a:t>
            </a:r>
            <a:r>
              <a:rPr lang="en-US" b="1" dirty="0" err="1"/>
              <a:t>Aplicações</a:t>
            </a:r>
            <a:r>
              <a:rPr lang="en-US" b="1" dirty="0"/>
              <a:t> </a:t>
            </a:r>
            <a:r>
              <a:rPr lang="en-US" b="1" dirty="0" err="1"/>
              <a:t>Móveis</a:t>
            </a:r>
            <a:r>
              <a:rPr lang="en-US" b="1" dirty="0"/>
              <a:t> (Android)</a:t>
            </a:r>
            <a:br>
              <a:rPr lang="en-US" dirty="0"/>
            </a:br>
            <a:r>
              <a:rPr lang="en-US" dirty="0"/>
              <a:t>Activities – </a:t>
            </a:r>
            <a:r>
              <a:rPr lang="en-US" dirty="0" err="1"/>
              <a:t>Exercicio</a:t>
            </a:r>
            <a:r>
              <a:rPr lang="en-US" dirty="0"/>
              <a:t> 3 - Intents</a:t>
            </a:r>
            <a:endParaRPr lang="pt-BR" cap="none" dirty="0">
              <a:solidFill>
                <a:schemeClr val="tx1"/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7176911" y="6492875"/>
            <a:ext cx="7772400" cy="365125"/>
          </a:xfrm>
        </p:spPr>
        <p:txBody>
          <a:bodyPr/>
          <a:lstStyle/>
          <a:p>
            <a:r>
              <a:rPr lang="pt-BR" dirty="0"/>
              <a:t>Tópicos Avançados em </a:t>
            </a:r>
            <a:r>
              <a:rPr lang="pt-BR" dirty="0" err="1"/>
              <a:t>Desenvolivmento</a:t>
            </a:r>
            <a:r>
              <a:rPr lang="pt-BR" dirty="0"/>
              <a:t> de Sistemas - André L. Braga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E8BE4-D61F-4D52-A9A4-24AB47FC0B80}" type="slidenum">
              <a:rPr lang="pt-BR" smtClean="0"/>
              <a:t>25</a:t>
            </a:fld>
            <a:endParaRPr lang="pt-BR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820" y="1504797"/>
            <a:ext cx="8934285" cy="3848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5804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5800" y="136525"/>
            <a:ext cx="10820400" cy="1293028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II - </a:t>
            </a:r>
            <a:r>
              <a:rPr lang="en-US" b="1" dirty="0" err="1"/>
              <a:t>Programação</a:t>
            </a:r>
            <a:r>
              <a:rPr lang="en-US" b="1" dirty="0"/>
              <a:t> de </a:t>
            </a:r>
            <a:r>
              <a:rPr lang="en-US" b="1" dirty="0" err="1"/>
              <a:t>Aplicações</a:t>
            </a:r>
            <a:r>
              <a:rPr lang="en-US" b="1" dirty="0"/>
              <a:t> </a:t>
            </a:r>
            <a:r>
              <a:rPr lang="en-US" b="1" dirty="0" err="1"/>
              <a:t>Móveis</a:t>
            </a:r>
            <a:r>
              <a:rPr lang="en-US" b="1" dirty="0"/>
              <a:t> (Android)</a:t>
            </a:r>
            <a:br>
              <a:rPr lang="en-US" dirty="0"/>
            </a:br>
            <a:r>
              <a:rPr lang="en-US" dirty="0" err="1"/>
              <a:t>P</a:t>
            </a:r>
            <a:r>
              <a:rPr lang="en-US" cap="none" dirty="0" err="1">
                <a:solidFill>
                  <a:schemeClr val="tx1"/>
                </a:solidFill>
              </a:rPr>
              <a:t>rincipais</a:t>
            </a:r>
            <a:r>
              <a:rPr lang="en-US" cap="none" dirty="0">
                <a:solidFill>
                  <a:schemeClr val="tx1"/>
                </a:solidFill>
              </a:rPr>
              <a:t> </a:t>
            </a:r>
            <a:r>
              <a:rPr lang="en-US" cap="none" dirty="0" err="1">
                <a:solidFill>
                  <a:schemeClr val="tx1"/>
                </a:solidFill>
              </a:rPr>
              <a:t>Componentes</a:t>
            </a:r>
            <a:r>
              <a:rPr lang="en-US" cap="none" dirty="0">
                <a:solidFill>
                  <a:schemeClr val="tx1"/>
                </a:solidFill>
              </a:rPr>
              <a:t>(2)</a:t>
            </a:r>
            <a:endParaRPr lang="pt-BR" cap="none" dirty="0">
              <a:solidFill>
                <a:schemeClr val="tx1"/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Programação para Dispositivos Móveis - André L. Braga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E8BE4-D61F-4D52-A9A4-24AB47FC0B80}" type="slidenum">
              <a:rPr lang="pt-BR" smtClean="0"/>
              <a:t>3</a:t>
            </a:fld>
            <a:endParaRPr lang="pt-BR" dirty="0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D5CE4083-6D0A-4FFF-8588-84BDDD98F7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23/02/2018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0DF88D66-DBC3-424F-841A-DDA8ECA634E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6" t="12290" r="7113" b="7191"/>
          <a:stretch/>
        </p:blipFill>
        <p:spPr>
          <a:xfrm>
            <a:off x="3544596" y="1429553"/>
            <a:ext cx="7853774" cy="4764213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4DC12132-51B7-418F-87B1-BD8A2D92E2CA}"/>
              </a:ext>
            </a:extLst>
          </p:cNvPr>
          <p:cNvSpPr/>
          <p:nvPr/>
        </p:nvSpPr>
        <p:spPr>
          <a:xfrm>
            <a:off x="2104844" y="1429553"/>
            <a:ext cx="9401355" cy="4926797"/>
          </a:xfrm>
          <a:prstGeom prst="rect">
            <a:avLst/>
          </a:prstGeom>
          <a:noFill/>
          <a:ln w="381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2F68764C-4DF9-4EDE-888E-B2C7777B0D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517" y="1266969"/>
            <a:ext cx="3726611" cy="120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6250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06878" y="215733"/>
            <a:ext cx="10283042" cy="1293028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II - </a:t>
            </a:r>
            <a:r>
              <a:rPr lang="en-US" b="1" dirty="0" err="1"/>
              <a:t>Programação</a:t>
            </a:r>
            <a:r>
              <a:rPr lang="en-US" b="1" dirty="0"/>
              <a:t> de </a:t>
            </a:r>
            <a:r>
              <a:rPr lang="en-US" b="1" dirty="0" err="1"/>
              <a:t>Aplicações</a:t>
            </a:r>
            <a:r>
              <a:rPr lang="en-US" b="1" dirty="0"/>
              <a:t> </a:t>
            </a:r>
            <a:r>
              <a:rPr lang="en-US" b="1" dirty="0" err="1"/>
              <a:t>Móveis</a:t>
            </a:r>
            <a:r>
              <a:rPr lang="en-US" b="1" dirty="0"/>
              <a:t> (Android)</a:t>
            </a:r>
            <a:br>
              <a:rPr lang="en-US" dirty="0"/>
            </a:br>
            <a:r>
              <a:rPr lang="en-US" dirty="0" err="1"/>
              <a:t>Principais</a:t>
            </a:r>
            <a:r>
              <a:rPr lang="en-US" dirty="0"/>
              <a:t> </a:t>
            </a:r>
            <a:r>
              <a:rPr lang="en-US" dirty="0" err="1"/>
              <a:t>Componentes</a:t>
            </a:r>
            <a:r>
              <a:rPr lang="en-US" dirty="0"/>
              <a:t>(3)</a:t>
            </a:r>
            <a:endParaRPr lang="pt-BR" cap="none" dirty="0">
              <a:solidFill>
                <a:schemeClr val="tx1"/>
              </a:solidFill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47006" y="1600200"/>
            <a:ext cx="10577253" cy="4756150"/>
          </a:xfrm>
        </p:spPr>
        <p:txBody>
          <a:bodyPr>
            <a:normAutofit lnSpcReduction="10000"/>
          </a:bodyPr>
          <a:lstStyle/>
          <a:p>
            <a:r>
              <a:rPr lang="en-US" sz="3200" b="1" dirty="0" err="1"/>
              <a:t>Modelo</a:t>
            </a:r>
            <a:r>
              <a:rPr lang="en-US" sz="3200" b="1" dirty="0"/>
              <a:t> MVC</a:t>
            </a:r>
          </a:p>
          <a:p>
            <a:pPr lvl="1"/>
            <a:r>
              <a:rPr lang="en-US" sz="2800" b="1" dirty="0"/>
              <a:t>Activity (</a:t>
            </a:r>
            <a:r>
              <a:rPr lang="en-US" sz="2800" dirty="0" err="1"/>
              <a:t>Controler</a:t>
            </a:r>
            <a:r>
              <a:rPr lang="en-US" sz="2800" b="1" dirty="0"/>
              <a:t>)</a:t>
            </a:r>
            <a:r>
              <a:rPr lang="en-US" sz="2800" dirty="0">
                <a:sym typeface="Wingdings" panose="05000000000000000000" pitchFamily="2" charset="2"/>
              </a:rPr>
              <a:t> </a:t>
            </a:r>
            <a:r>
              <a:rPr lang="en-US" sz="2800" dirty="0" err="1">
                <a:sym typeface="Wingdings" panose="05000000000000000000" pitchFamily="2" charset="2"/>
              </a:rPr>
              <a:t>Executa</a:t>
            </a:r>
            <a:r>
              <a:rPr lang="en-US" sz="2800" dirty="0">
                <a:sym typeface="Wingdings" panose="05000000000000000000" pitchFamily="2" charset="2"/>
              </a:rPr>
              <a:t> a lógica de </a:t>
            </a:r>
            <a:r>
              <a:rPr lang="en-US" sz="2800" dirty="0" err="1">
                <a:sym typeface="Wingdings" panose="05000000000000000000" pitchFamily="2" charset="2"/>
              </a:rPr>
              <a:t>negócios</a:t>
            </a:r>
            <a:r>
              <a:rPr lang="en-US" sz="2800" dirty="0">
                <a:sym typeface="Wingdings" panose="05000000000000000000" pitchFamily="2" charset="2"/>
              </a:rPr>
              <a:t> entre dados(Model) e </a:t>
            </a:r>
            <a:r>
              <a:rPr lang="en-US" sz="2800" dirty="0" err="1">
                <a:sym typeface="Wingdings" panose="05000000000000000000" pitchFamily="2" charset="2"/>
              </a:rPr>
              <a:t>visualização</a:t>
            </a:r>
            <a:r>
              <a:rPr lang="en-US" sz="2800" dirty="0">
                <a:sym typeface="Wingdings" panose="05000000000000000000" pitchFamily="2" charset="2"/>
              </a:rPr>
              <a:t>(View)</a:t>
            </a:r>
          </a:p>
          <a:p>
            <a:pPr lvl="1"/>
            <a:endParaRPr lang="en-US" sz="2800" b="1" dirty="0">
              <a:sym typeface="Wingdings" panose="05000000000000000000" pitchFamily="2" charset="2"/>
            </a:endParaRPr>
          </a:p>
          <a:p>
            <a:pPr lvl="1"/>
            <a:r>
              <a:rPr lang="en-US" sz="2800" b="1" dirty="0">
                <a:sym typeface="Wingdings" panose="05000000000000000000" pitchFamily="2" charset="2"/>
              </a:rPr>
              <a:t>VIEW e </a:t>
            </a:r>
            <a:r>
              <a:rPr lang="en-US" sz="3200" b="1" dirty="0">
                <a:sym typeface="Wingdings" panose="05000000000000000000" pitchFamily="2" charset="2"/>
              </a:rPr>
              <a:t>Layout (</a:t>
            </a:r>
            <a:r>
              <a:rPr lang="en-US" sz="3200" dirty="0">
                <a:sym typeface="Wingdings" panose="05000000000000000000" pitchFamily="2" charset="2"/>
              </a:rPr>
              <a:t>View</a:t>
            </a:r>
            <a:r>
              <a:rPr lang="en-US" sz="3200" b="1" dirty="0">
                <a:sym typeface="Wingdings" panose="05000000000000000000" pitchFamily="2" charset="2"/>
              </a:rPr>
              <a:t>)  </a:t>
            </a:r>
            <a:r>
              <a:rPr lang="en-US" sz="3200" dirty="0" err="1">
                <a:sym typeface="Wingdings" panose="05000000000000000000" pitchFamily="2" charset="2"/>
              </a:rPr>
              <a:t>Objetos</a:t>
            </a:r>
            <a:r>
              <a:rPr lang="en-US" sz="3200" dirty="0">
                <a:sym typeface="Wingdings" panose="05000000000000000000" pitchFamily="2" charset="2"/>
              </a:rPr>
              <a:t> java de </a:t>
            </a:r>
            <a:r>
              <a:rPr lang="en-US" sz="3200" dirty="0" err="1">
                <a:sym typeface="Wingdings" panose="05000000000000000000" pitchFamily="2" charset="2"/>
              </a:rPr>
              <a:t>visualização</a:t>
            </a:r>
            <a:endParaRPr lang="en-US" sz="3200" dirty="0">
              <a:sym typeface="Wingdings" panose="05000000000000000000" pitchFamily="2" charset="2"/>
            </a:endParaRPr>
          </a:p>
          <a:p>
            <a:pPr lvl="1"/>
            <a:endParaRPr lang="en-US" sz="3200" dirty="0">
              <a:sym typeface="Wingdings" panose="05000000000000000000" pitchFamily="2" charset="2"/>
            </a:endParaRPr>
          </a:p>
          <a:p>
            <a:pPr lvl="1"/>
            <a:r>
              <a:rPr lang="en-US" sz="3200" dirty="0">
                <a:sym typeface="Wingdings" panose="05000000000000000000" pitchFamily="2" charset="2"/>
              </a:rPr>
              <a:t>Model  SQLite, Dados </a:t>
            </a:r>
            <a:r>
              <a:rPr lang="en-US" sz="3200" dirty="0" err="1">
                <a:sym typeface="Wingdings" panose="05000000000000000000" pitchFamily="2" charset="2"/>
              </a:rPr>
              <a:t>Remotos</a:t>
            </a:r>
            <a:r>
              <a:rPr lang="en-US" sz="3200" dirty="0">
                <a:sym typeface="Wingdings" panose="05000000000000000000" pitchFamily="2" charset="2"/>
              </a:rPr>
              <a:t>, </a:t>
            </a:r>
            <a:r>
              <a:rPr lang="en-US" sz="3200" dirty="0" err="1">
                <a:sym typeface="Wingdings" panose="05000000000000000000" pitchFamily="2" charset="2"/>
              </a:rPr>
              <a:t>arquivos</a:t>
            </a:r>
            <a:endParaRPr lang="en-US" sz="2800" dirty="0">
              <a:sym typeface="Wingdings" panose="05000000000000000000" pitchFamily="2" charset="2"/>
            </a:endParaRPr>
          </a:p>
          <a:p>
            <a:endParaRPr lang="en-US" sz="3200" b="1" dirty="0">
              <a:sym typeface="Wingdings" panose="05000000000000000000" pitchFamily="2" charset="2"/>
            </a:endParaRPr>
          </a:p>
          <a:p>
            <a:r>
              <a:rPr lang="en-US" sz="3200" b="1" dirty="0">
                <a:sym typeface="Wingdings" panose="05000000000000000000" pitchFamily="2" charset="2"/>
              </a:rPr>
              <a:t>Intent</a:t>
            </a:r>
            <a:r>
              <a:rPr lang="en-US" sz="3200" dirty="0">
                <a:sym typeface="Wingdings" panose="05000000000000000000" pitchFamily="2" charset="2"/>
              </a:rPr>
              <a:t>  </a:t>
            </a:r>
            <a:r>
              <a:rPr lang="en-US" sz="3200" dirty="0" err="1">
                <a:sym typeface="Wingdings" panose="05000000000000000000" pitchFamily="2" charset="2"/>
              </a:rPr>
              <a:t>chamada</a:t>
            </a:r>
            <a:r>
              <a:rPr lang="en-US" sz="3200" dirty="0">
                <a:sym typeface="Wingdings" panose="05000000000000000000" pitchFamily="2" charset="2"/>
              </a:rPr>
              <a:t> a outros </a:t>
            </a:r>
            <a:r>
              <a:rPr lang="en-US" sz="3200" dirty="0" err="1">
                <a:sym typeface="Wingdings" panose="05000000000000000000" pitchFamily="2" charset="2"/>
              </a:rPr>
              <a:t>módulos</a:t>
            </a:r>
            <a:r>
              <a:rPr lang="en-US" sz="3200" dirty="0">
                <a:sym typeface="Wingdings" panose="05000000000000000000" pitchFamily="2" charset="2"/>
              </a:rPr>
              <a:t> do </a:t>
            </a:r>
            <a:r>
              <a:rPr lang="en-US" sz="3200" dirty="0" err="1">
                <a:sym typeface="Wingdings" panose="05000000000000000000" pitchFamily="2" charset="2"/>
              </a:rPr>
              <a:t>aplicativo</a:t>
            </a:r>
            <a:r>
              <a:rPr lang="en-US" sz="3200" dirty="0">
                <a:sym typeface="Wingdings" panose="05000000000000000000" pitchFamily="2" charset="2"/>
              </a:rPr>
              <a:t> ou do </a:t>
            </a:r>
            <a:r>
              <a:rPr lang="en-US" sz="3200" dirty="0" err="1">
                <a:sym typeface="Wingdings" panose="05000000000000000000" pitchFamily="2" charset="2"/>
              </a:rPr>
              <a:t>sistema</a:t>
            </a:r>
            <a:endParaRPr lang="en-US" sz="3200" dirty="0">
              <a:sym typeface="Wingdings" panose="05000000000000000000" pitchFamily="2" charset="2"/>
            </a:endParaRPr>
          </a:p>
          <a:p>
            <a:endParaRPr lang="en-US" dirty="0">
              <a:sym typeface="Wingdings" panose="05000000000000000000" pitchFamily="2" charset="2"/>
            </a:endParaRPr>
          </a:p>
          <a:p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Programação para Dispositivos Móveis - André L. Braga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E8BE4-D61F-4D52-A9A4-24AB47FC0B80}" type="slidenum">
              <a:rPr lang="pt-BR" smtClean="0"/>
              <a:t>4</a:t>
            </a:fld>
            <a:endParaRPr lang="pt-BR" dirty="0"/>
          </a:p>
        </p:txBody>
      </p:sp>
      <p:sp>
        <p:nvSpPr>
          <p:cNvPr id="6" name="Espaço Reservado para Data 5">
            <a:extLst>
              <a:ext uri="{FF2B5EF4-FFF2-40B4-BE49-F238E27FC236}">
                <a16:creationId xmlns:a16="http://schemas.microsoft.com/office/drawing/2014/main" id="{20E4D192-7BDE-435B-A87A-8918D9EF48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23/02/2018</a:t>
            </a:r>
          </a:p>
        </p:txBody>
      </p:sp>
    </p:spTree>
    <p:extLst>
      <p:ext uri="{BB962C8B-B14F-4D97-AF65-F5344CB8AC3E}">
        <p14:creationId xmlns:p14="http://schemas.microsoft.com/office/powerpoint/2010/main" val="10504787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/>
          <p:cNvSpPr>
            <a:spLocks noGrp="1"/>
          </p:cNvSpPr>
          <p:nvPr>
            <p:ph type="title"/>
          </p:nvPr>
        </p:nvSpPr>
        <p:spPr>
          <a:xfrm>
            <a:off x="555171" y="182672"/>
            <a:ext cx="10447317" cy="636725"/>
          </a:xfrm>
        </p:spPr>
        <p:txBody>
          <a:bodyPr>
            <a:normAutofit fontScale="90000"/>
          </a:bodyPr>
          <a:lstStyle/>
          <a:p>
            <a:r>
              <a:rPr lang="en-US" b="1" dirty="0" err="1"/>
              <a:t>Revisão</a:t>
            </a:r>
            <a:r>
              <a:rPr lang="en-US" b="1" dirty="0"/>
              <a:t> - </a:t>
            </a:r>
            <a:r>
              <a:rPr lang="en-US" b="1" dirty="0" err="1"/>
              <a:t>Aplicativo</a:t>
            </a:r>
            <a:r>
              <a:rPr lang="en-US" b="1" dirty="0"/>
              <a:t> Soma</a:t>
            </a:r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2209800" y="6410311"/>
            <a:ext cx="7772400" cy="365125"/>
          </a:xfrm>
        </p:spPr>
        <p:txBody>
          <a:bodyPr/>
          <a:lstStyle/>
          <a:p>
            <a:r>
              <a:rPr lang="pt-BR"/>
              <a:t>Programação para Dispositivos Móveis - André L. Braga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E8BE4-D61F-4D52-A9A4-24AB47FC0B80}" type="slidenum">
              <a:rPr lang="pt-BR" smtClean="0"/>
              <a:t>5</a:t>
            </a:fld>
            <a:endParaRPr lang="pt-BR" dirty="0"/>
          </a:p>
        </p:txBody>
      </p:sp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3E9B4BED-87BB-4D79-817D-93B280C9EE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23/02/2018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11859278-C1E0-41F4-8E36-D6A87FE6FD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0063" y="873358"/>
            <a:ext cx="5456067" cy="4676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0292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/>
          <p:cNvSpPr>
            <a:spLocks noGrp="1"/>
          </p:cNvSpPr>
          <p:nvPr>
            <p:ph type="title"/>
          </p:nvPr>
        </p:nvSpPr>
        <p:spPr>
          <a:xfrm>
            <a:off x="555171" y="182672"/>
            <a:ext cx="10447317" cy="636725"/>
          </a:xfrm>
        </p:spPr>
        <p:txBody>
          <a:bodyPr>
            <a:normAutofit fontScale="90000"/>
          </a:bodyPr>
          <a:lstStyle/>
          <a:p>
            <a:r>
              <a:rPr lang="en-US" b="1" dirty="0" err="1"/>
              <a:t>Revisão</a:t>
            </a:r>
            <a:r>
              <a:rPr lang="en-US" b="1" dirty="0"/>
              <a:t> - </a:t>
            </a:r>
            <a:r>
              <a:rPr lang="en-US" b="1" dirty="0" err="1"/>
              <a:t>Aplicativo</a:t>
            </a:r>
            <a:r>
              <a:rPr lang="en-US" b="1" dirty="0"/>
              <a:t> Soma</a:t>
            </a:r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2209800" y="6410311"/>
            <a:ext cx="7772400" cy="365125"/>
          </a:xfrm>
        </p:spPr>
        <p:txBody>
          <a:bodyPr/>
          <a:lstStyle/>
          <a:p>
            <a:r>
              <a:rPr lang="pt-BR"/>
              <a:t>Programação para Dispositivos Móveis - André L. Braga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E8BE4-D61F-4D52-A9A4-24AB47FC0B80}" type="slidenum">
              <a:rPr lang="pt-BR" smtClean="0"/>
              <a:t>6</a:t>
            </a:fld>
            <a:endParaRPr lang="pt-BR" dirty="0"/>
          </a:p>
        </p:txBody>
      </p:sp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3E9B4BED-87BB-4D79-817D-93B280C9EE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23/02/2018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7712661-FA87-4AD2-AE1C-FBA8B3E7AD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2975" y="766860"/>
            <a:ext cx="10009135" cy="5772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7642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/>
          <p:cNvSpPr>
            <a:spLocks noGrp="1"/>
          </p:cNvSpPr>
          <p:nvPr>
            <p:ph type="title"/>
          </p:nvPr>
        </p:nvSpPr>
        <p:spPr>
          <a:xfrm>
            <a:off x="555171" y="182672"/>
            <a:ext cx="10447317" cy="636725"/>
          </a:xfrm>
        </p:spPr>
        <p:txBody>
          <a:bodyPr>
            <a:normAutofit fontScale="90000"/>
          </a:bodyPr>
          <a:lstStyle/>
          <a:p>
            <a:r>
              <a:rPr lang="en-US" b="1" dirty="0" err="1"/>
              <a:t>Revisão</a:t>
            </a:r>
            <a:r>
              <a:rPr lang="en-US" b="1" dirty="0"/>
              <a:t> - </a:t>
            </a:r>
            <a:r>
              <a:rPr lang="en-US" b="1" dirty="0" err="1"/>
              <a:t>Aplicativo</a:t>
            </a:r>
            <a:r>
              <a:rPr lang="en-US" b="1" dirty="0"/>
              <a:t> Soma </a:t>
            </a:r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2209800" y="6410311"/>
            <a:ext cx="7772400" cy="365125"/>
          </a:xfrm>
        </p:spPr>
        <p:txBody>
          <a:bodyPr/>
          <a:lstStyle/>
          <a:p>
            <a:r>
              <a:rPr lang="pt-BR"/>
              <a:t>Programação para Dispositivos Móveis - André L. Braga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E8BE4-D61F-4D52-A9A4-24AB47FC0B80}" type="slidenum">
              <a:rPr lang="pt-BR" smtClean="0"/>
              <a:t>7</a:t>
            </a:fld>
            <a:endParaRPr lang="pt-BR" dirty="0"/>
          </a:p>
        </p:txBody>
      </p:sp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3E9B4BED-87BB-4D79-817D-93B280C9EE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23/02/2018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47BAF348-F04A-41AF-B959-11F7AA7D35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7739" y="854375"/>
            <a:ext cx="7376522" cy="5466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0322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/>
          <p:cNvSpPr>
            <a:spLocks noGrp="1"/>
          </p:cNvSpPr>
          <p:nvPr>
            <p:ph type="title"/>
          </p:nvPr>
        </p:nvSpPr>
        <p:spPr>
          <a:xfrm>
            <a:off x="555171" y="182672"/>
            <a:ext cx="10447317" cy="636725"/>
          </a:xfrm>
        </p:spPr>
        <p:txBody>
          <a:bodyPr>
            <a:normAutofit fontScale="90000"/>
          </a:bodyPr>
          <a:lstStyle/>
          <a:p>
            <a:r>
              <a:rPr lang="en-US" b="1" dirty="0" err="1"/>
              <a:t>Revisão</a:t>
            </a:r>
            <a:r>
              <a:rPr lang="en-US" b="1" dirty="0"/>
              <a:t> - </a:t>
            </a:r>
            <a:r>
              <a:rPr lang="en-US" b="1" dirty="0" err="1"/>
              <a:t>Aplicativo</a:t>
            </a:r>
            <a:r>
              <a:rPr lang="en-US" b="1" dirty="0"/>
              <a:t> Soma</a:t>
            </a:r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2209800" y="6410311"/>
            <a:ext cx="7772400" cy="365125"/>
          </a:xfrm>
        </p:spPr>
        <p:txBody>
          <a:bodyPr/>
          <a:lstStyle/>
          <a:p>
            <a:r>
              <a:rPr lang="pt-BR"/>
              <a:t>Programação para Dispositivos Móveis - André L. Braga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E8BE4-D61F-4D52-A9A4-24AB47FC0B80}" type="slidenum">
              <a:rPr lang="pt-BR" smtClean="0"/>
              <a:t>8</a:t>
            </a:fld>
            <a:endParaRPr lang="pt-BR" dirty="0"/>
          </a:p>
        </p:txBody>
      </p:sp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3E9B4BED-87BB-4D79-817D-93B280C9EE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23/02/2018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AC06D3FD-2C27-4E44-8CB6-2D9600EBE1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2483" y="895588"/>
            <a:ext cx="7377342" cy="5582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1206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/>
          <p:cNvSpPr>
            <a:spLocks noGrp="1"/>
          </p:cNvSpPr>
          <p:nvPr>
            <p:ph type="title"/>
          </p:nvPr>
        </p:nvSpPr>
        <p:spPr>
          <a:xfrm>
            <a:off x="555171" y="182672"/>
            <a:ext cx="10447317" cy="1258778"/>
          </a:xfrm>
        </p:spPr>
        <p:txBody>
          <a:bodyPr>
            <a:normAutofit fontScale="90000"/>
          </a:bodyPr>
          <a:lstStyle/>
          <a:p>
            <a:r>
              <a:rPr lang="en-US" b="1" dirty="0" err="1"/>
              <a:t>Programação</a:t>
            </a:r>
            <a:r>
              <a:rPr lang="en-US" b="1" dirty="0"/>
              <a:t> de </a:t>
            </a:r>
            <a:r>
              <a:rPr lang="en-US" b="1" dirty="0" err="1"/>
              <a:t>Aplicações</a:t>
            </a:r>
            <a:r>
              <a:rPr lang="en-US" b="1" dirty="0"/>
              <a:t> </a:t>
            </a:r>
            <a:r>
              <a:rPr lang="en-US" b="1" dirty="0" err="1"/>
              <a:t>Móveis</a:t>
            </a:r>
            <a:r>
              <a:rPr lang="en-US" b="1" dirty="0"/>
              <a:t> (Android)</a:t>
            </a:r>
            <a:br>
              <a:rPr lang="en-US" dirty="0"/>
            </a:br>
            <a:r>
              <a:rPr lang="en-US" dirty="0"/>
              <a:t>Activity – </a:t>
            </a:r>
            <a:r>
              <a:rPr lang="en-US" dirty="0" err="1"/>
              <a:t>Ciclo</a:t>
            </a:r>
            <a:r>
              <a:rPr lang="en-US" dirty="0"/>
              <a:t> de Vida</a:t>
            </a:r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2209800" y="6410311"/>
            <a:ext cx="7772400" cy="365125"/>
          </a:xfrm>
        </p:spPr>
        <p:txBody>
          <a:bodyPr/>
          <a:lstStyle/>
          <a:p>
            <a:r>
              <a:rPr lang="pt-BR"/>
              <a:t>Programação para Dispositivos Móveis - André L. Braga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E8BE4-D61F-4D52-A9A4-24AB47FC0B80}" type="slidenum">
              <a:rPr lang="pt-BR" smtClean="0"/>
              <a:t>9</a:t>
            </a:fld>
            <a:endParaRPr lang="pt-BR" dirty="0"/>
          </a:p>
        </p:txBody>
      </p:sp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3E9B4BED-87BB-4D79-817D-93B280C9EE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23/02/2018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12C590EC-DFD7-4F79-A8D9-6ADCE427E6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2237" y="1004902"/>
            <a:ext cx="4098961" cy="5297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536976"/>
      </p:ext>
    </p:extLst>
  </p:cSld>
  <p:clrMapOvr>
    <a:masterClrMapping/>
  </p:clrMapOvr>
</p:sld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TM02900722[[fn=Íon - Sala da Diretoria]]</Template>
  <TotalTime>3104</TotalTime>
  <Words>565</Words>
  <Application>Microsoft Office PowerPoint</Application>
  <PresentationFormat>Widescreen</PresentationFormat>
  <Paragraphs>122</Paragraphs>
  <Slides>25</Slides>
  <Notes>24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25</vt:i4>
      </vt:variant>
    </vt:vector>
  </HeadingPairs>
  <TitlesOfParts>
    <vt:vector size="29" baseType="lpstr">
      <vt:lpstr>Calibri</vt:lpstr>
      <vt:lpstr>Calibri Light</vt:lpstr>
      <vt:lpstr>Wingdings 2</vt:lpstr>
      <vt:lpstr>HDOfficeLightV0</vt:lpstr>
      <vt:lpstr>Programação para Dispositivos Móveis Aula 2</vt:lpstr>
      <vt:lpstr>Programação para Dispositivos Móveis Aula 2</vt:lpstr>
      <vt:lpstr>II - Programação de Aplicações Móveis (Android) Principais Componentes(2)</vt:lpstr>
      <vt:lpstr>II - Programação de Aplicações Móveis (Android) Principais Componentes(3)</vt:lpstr>
      <vt:lpstr>Revisão - Aplicativo Soma</vt:lpstr>
      <vt:lpstr>Revisão - Aplicativo Soma</vt:lpstr>
      <vt:lpstr>Revisão - Aplicativo Soma </vt:lpstr>
      <vt:lpstr>Revisão - Aplicativo Soma</vt:lpstr>
      <vt:lpstr>Programação de Aplicações Móveis (Android) Activity – Ciclo de Vida</vt:lpstr>
      <vt:lpstr>Programação de Aplicações Móveis (Android) Activities – Exercicio 2 - Imagens</vt:lpstr>
      <vt:lpstr>Programação de Aplicações Móveis (Android) Activities – Exercicio 2 - Imagens</vt:lpstr>
      <vt:lpstr>Programação de Aplicações Móveis (Android) Activities – Exercicio 2 - Imagens</vt:lpstr>
      <vt:lpstr>Programação de Aplicações Móveis (Android) Activities – Exercicio 2 - Imagens</vt:lpstr>
      <vt:lpstr>Programação de Aplicações Móveis (Android) Activities – Exercicio 2 - Imagens</vt:lpstr>
      <vt:lpstr>Programação de Aplicações Móveis (Android) Intents</vt:lpstr>
      <vt:lpstr>Programação de Aplicações Móveis (Android) Intents – Fluxo de Processos</vt:lpstr>
      <vt:lpstr>Programação de Aplicações Móveis (Android) Intents - Categorias</vt:lpstr>
      <vt:lpstr>Programação de Aplicações Móveis (Android) Activities – Exercicio 3 - Intents</vt:lpstr>
      <vt:lpstr>Programação de Aplicações Móveis (Android) Activities – Exercicio 3 - Intents</vt:lpstr>
      <vt:lpstr>Programação de Aplicações Móveis (Android) Activities – Exercicio 3 - Intents</vt:lpstr>
      <vt:lpstr>Programação de Aplicações Móveis (Android) Activities – Exercicio 3 - Intents</vt:lpstr>
      <vt:lpstr>Programação de Aplicações Móveis (Android) Activities – Exercicio 3 - Intents</vt:lpstr>
      <vt:lpstr>Programação para Dispositivos Móveis Exemplo 3  – Enviando Dados</vt:lpstr>
      <vt:lpstr>Programação de Aplicações Móveis (Android) Activities – Exercicio 3 - Intents</vt:lpstr>
      <vt:lpstr>Programação de Aplicações Móveis (Android) Activities – Exercicio 3 - Intents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Análise e Projeto de Sistemas</dc:title>
  <dc:creator>Andre Braga</dc:creator>
  <cp:lastModifiedBy>Andre Braga</cp:lastModifiedBy>
  <cp:revision>65</cp:revision>
  <dcterms:created xsi:type="dcterms:W3CDTF">2016-08-01T02:15:42Z</dcterms:created>
  <dcterms:modified xsi:type="dcterms:W3CDTF">2019-02-20T10:45:19Z</dcterms:modified>
</cp:coreProperties>
</file>